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6" r:id="rId8"/>
    <p:sldId id="269" r:id="rId9"/>
    <p:sldId id="274" r:id="rId10"/>
    <p:sldId id="270" r:id="rId11"/>
    <p:sldId id="275" r:id="rId12"/>
    <p:sldId id="294" r:id="rId13"/>
    <p:sldId id="276" r:id="rId14"/>
    <p:sldId id="277" r:id="rId15"/>
    <p:sldId id="261" r:id="rId16"/>
    <p:sldId id="279" r:id="rId17"/>
    <p:sldId id="278" r:id="rId18"/>
    <p:sldId id="280" r:id="rId19"/>
    <p:sldId id="283" r:id="rId20"/>
    <p:sldId id="284" r:id="rId21"/>
    <p:sldId id="282" r:id="rId22"/>
    <p:sldId id="285" r:id="rId23"/>
    <p:sldId id="268" r:id="rId24"/>
    <p:sldId id="287" r:id="rId25"/>
    <p:sldId id="289" r:id="rId26"/>
    <p:sldId id="290" r:id="rId27"/>
    <p:sldId id="286" r:id="rId28"/>
    <p:sldId id="288" r:id="rId29"/>
    <p:sldId id="293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Vital" initials="FV" lastIdx="37" clrIdx="0">
    <p:extLst>
      <p:ext uri="{19B8F6BF-5375-455C-9EA6-DF929625EA0E}">
        <p15:presenceInfo xmlns:p15="http://schemas.microsoft.com/office/powerpoint/2012/main" userId="e72f356adbc36e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3" autoAdjust="0"/>
    <p:restoredTop sz="94660"/>
  </p:normalViewPr>
  <p:slideViewPr>
    <p:cSldViewPr snapToGrid="0">
      <p:cViewPr varScale="1">
        <p:scale>
          <a:sx n="50" d="100"/>
          <a:sy n="50" d="100"/>
        </p:scale>
        <p:origin x="55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essa\Downloads\Force%20Senso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Calibração do sensor de força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8.9761083489941426E-2"/>
          <c:y val="0.13494113178883405"/>
          <c:w val="0.83535536154657408"/>
          <c:h val="0.71692629287271492"/>
        </c:manualLayout>
      </c:layout>
      <c:scatterChart>
        <c:scatterStyle val="lineMarker"/>
        <c:varyColors val="0"/>
        <c:ser>
          <c:idx val="0"/>
          <c:order val="0"/>
          <c:tx>
            <c:strRef>
              <c:f>'[Force Sensor.xlsx]Sheet3'!$C$1</c:f>
              <c:strCache>
                <c:ptCount val="1"/>
                <c:pt idx="0">
                  <c:v>Força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1"/>
            <c:trendlineLbl>
              <c:layout>
                <c:manualLayout>
                  <c:x val="4.9477206587847211E-2"/>
                  <c:y val="-0.616451399708724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F = 0.0000047x3 + 0.00825x2 - 5.36x + 1609</a:t>
                    </a:r>
                  </a:p>
                </c:rich>
              </c:tx>
              <c:numFmt formatCode="General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</c:trendlineLbl>
          </c:trendline>
          <c:xVal>
            <c:numRef>
              <c:f>'[Force Sensor.xlsx]Sheet3'!$A$2:$A$20</c:f>
              <c:numCache>
                <c:formatCode>General</c:formatCode>
                <c:ptCount val="19"/>
                <c:pt idx="0">
                  <c:v>93</c:v>
                </c:pt>
                <c:pt idx="1">
                  <c:v>160</c:v>
                </c:pt>
                <c:pt idx="2">
                  <c:v>240</c:v>
                </c:pt>
                <c:pt idx="3">
                  <c:v>250</c:v>
                </c:pt>
                <c:pt idx="4">
                  <c:v>332</c:v>
                </c:pt>
                <c:pt idx="5">
                  <c:v>390</c:v>
                </c:pt>
                <c:pt idx="6">
                  <c:v>480</c:v>
                </c:pt>
                <c:pt idx="7">
                  <c:v>534</c:v>
                </c:pt>
                <c:pt idx="8">
                  <c:v>576</c:v>
                </c:pt>
                <c:pt idx="9">
                  <c:v>615</c:v>
                </c:pt>
                <c:pt idx="10">
                  <c:v>655</c:v>
                </c:pt>
                <c:pt idx="11">
                  <c:v>681</c:v>
                </c:pt>
                <c:pt idx="12">
                  <c:v>713</c:v>
                </c:pt>
                <c:pt idx="13">
                  <c:v>740</c:v>
                </c:pt>
                <c:pt idx="14">
                  <c:v>770</c:v>
                </c:pt>
                <c:pt idx="15">
                  <c:v>822</c:v>
                </c:pt>
                <c:pt idx="16">
                  <c:v>844</c:v>
                </c:pt>
                <c:pt idx="17">
                  <c:v>866</c:v>
                </c:pt>
                <c:pt idx="18">
                  <c:v>895</c:v>
                </c:pt>
              </c:numCache>
            </c:numRef>
          </c:xVal>
          <c:yVal>
            <c:numRef>
              <c:f>'[Force Sensor.xlsx]Sheet3'!$C$2:$C$20</c:f>
              <c:numCache>
                <c:formatCode>General</c:formatCode>
                <c:ptCount val="19"/>
                <c:pt idx="0">
                  <c:v>1200</c:v>
                </c:pt>
                <c:pt idx="1">
                  <c:v>950</c:v>
                </c:pt>
                <c:pt idx="2">
                  <c:v>700</c:v>
                </c:pt>
                <c:pt idx="3">
                  <c:v>650</c:v>
                </c:pt>
                <c:pt idx="4">
                  <c:v>600</c:v>
                </c:pt>
                <c:pt idx="5">
                  <c:v>520</c:v>
                </c:pt>
                <c:pt idx="6">
                  <c:v>450</c:v>
                </c:pt>
                <c:pt idx="7">
                  <c:v>400</c:v>
                </c:pt>
                <c:pt idx="8">
                  <c:v>350</c:v>
                </c:pt>
                <c:pt idx="9">
                  <c:v>325</c:v>
                </c:pt>
                <c:pt idx="10">
                  <c:v>300</c:v>
                </c:pt>
                <c:pt idx="11">
                  <c:v>290</c:v>
                </c:pt>
                <c:pt idx="12">
                  <c:v>250</c:v>
                </c:pt>
                <c:pt idx="13">
                  <c:v>225</c:v>
                </c:pt>
                <c:pt idx="14">
                  <c:v>200</c:v>
                </c:pt>
                <c:pt idx="15">
                  <c:v>175</c:v>
                </c:pt>
                <c:pt idx="16">
                  <c:v>150</c:v>
                </c:pt>
                <c:pt idx="17">
                  <c:v>125</c:v>
                </c:pt>
                <c:pt idx="18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38D-491D-8C62-E38C8C5D0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310128"/>
        <c:axId val="-2127308496"/>
      </c:scatterChart>
      <c:valAx>
        <c:axId val="-212731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Sinal do Sensor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127308496"/>
        <c:crosses val="autoZero"/>
        <c:crossBetween val="midCat"/>
        <c:majorUnit val="50"/>
      </c:valAx>
      <c:valAx>
        <c:axId val="-212730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Força (x10 ³kgf)</a:t>
                </a:r>
              </a:p>
            </c:rich>
          </c:tx>
          <c:layout>
            <c:manualLayout>
              <c:xMode val="edge"/>
              <c:yMode val="edge"/>
              <c:x val="9.4553211060097852E-3"/>
              <c:y val="0.344325355646533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127310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42352372116627"/>
          <c:y val="0.25987421910278691"/>
          <c:w val="0.33968386052139782"/>
          <c:h val="6.40908397654243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52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92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46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49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53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30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3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15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57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04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3000">
              <a:schemeClr val="bg1"/>
            </a:gs>
            <a:gs pos="69000">
              <a:schemeClr val="bg1"/>
            </a:gs>
            <a:gs pos="98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B764A-1DEC-49B3-86CD-CE653F39DC09}" type="datetimeFigureOut">
              <a:rPr lang="pt-BR" smtClean="0"/>
              <a:t>28/06/2017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572A4-613A-4AC1-ACD0-CF37F80490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28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.png"/><Relationship Id="rId3" Type="http://schemas.microsoft.com/office/2007/relationships/hdphoto" Target="../media/hdphoto2.wdp"/><Relationship Id="rId7" Type="http://schemas.openxmlformats.org/officeDocument/2006/relationships/image" Target="../media/image59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microsoft.com/office/2007/relationships/hdphoto" Target="../media/hdphoto4.wdp"/><Relationship Id="rId1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27162"/>
            <a:ext cx="9144000" cy="2387600"/>
          </a:xfrm>
        </p:spPr>
        <p:txBody>
          <a:bodyPr>
            <a:normAutofit/>
          </a:bodyPr>
          <a:lstStyle/>
          <a:p>
            <a:r>
              <a:rPr lang="pt-BR" sz="4000" b="1" dirty="0"/>
              <a:t>CONTROLE </a:t>
            </a:r>
            <a:r>
              <a:rPr lang="pt-BR" sz="4000" b="1" dirty="0" smtClean="0"/>
              <a:t>DE UM </a:t>
            </a:r>
            <a:r>
              <a:rPr lang="pt-BR" sz="4000" b="1" dirty="0"/>
              <a:t>MANIPULADOR ROBÓTICO COM SENSOR DE </a:t>
            </a:r>
            <a:r>
              <a:rPr lang="pt-BR" sz="4000" b="1" dirty="0" smtClean="0"/>
              <a:t>FORÇA</a:t>
            </a:r>
            <a:endParaRPr lang="pt-BR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4821238"/>
            <a:ext cx="4668253" cy="12000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pt-BR" dirty="0" smtClean="0"/>
              <a:t>Felipe </a:t>
            </a:r>
            <a:r>
              <a:rPr lang="pt-BR" dirty="0"/>
              <a:t>Vital Cacique</a:t>
            </a:r>
          </a:p>
          <a:p>
            <a:pPr algn="l"/>
            <a:r>
              <a:rPr lang="pt-BR" dirty="0" err="1"/>
              <a:t>Maressa</a:t>
            </a:r>
            <a:r>
              <a:rPr lang="pt-BR" dirty="0"/>
              <a:t> Silva Fidelis de Oliveira</a:t>
            </a:r>
          </a:p>
          <a:p>
            <a:pPr algn="l"/>
            <a:r>
              <a:rPr lang="pt-BR" dirty="0" err="1"/>
              <a:t>Murillo</a:t>
            </a:r>
            <a:r>
              <a:rPr lang="pt-BR" dirty="0"/>
              <a:t> de Oliveira Gonçalves </a:t>
            </a:r>
            <a:r>
              <a:rPr lang="pt-BR" dirty="0" smtClean="0"/>
              <a:t>Germano</a:t>
            </a:r>
          </a:p>
          <a:p>
            <a:pPr algn="l"/>
            <a:r>
              <a:rPr lang="en-US" dirty="0" err="1" smtClean="0"/>
              <a:t>Orientador</a:t>
            </a:r>
            <a:r>
              <a:rPr lang="en-US" dirty="0" smtClean="0"/>
              <a:t>: </a:t>
            </a:r>
            <a:r>
              <a:rPr lang="en-US" dirty="0" err="1" smtClean="0"/>
              <a:t>Sady</a:t>
            </a:r>
            <a:r>
              <a:rPr lang="en-US" dirty="0" smtClean="0"/>
              <a:t> Ant</a:t>
            </a:r>
            <a:r>
              <a:rPr lang="pt-BR" dirty="0" err="1" smtClean="0"/>
              <a:t>ônio</a:t>
            </a:r>
            <a:r>
              <a:rPr lang="pt-BR" dirty="0" smtClean="0"/>
              <a:t> dos Santos Filho</a:t>
            </a:r>
            <a:endParaRPr lang="pt-BR" dirty="0"/>
          </a:p>
          <a:p>
            <a:pPr algn="l"/>
            <a:endParaRPr lang="pt-BR" dirty="0"/>
          </a:p>
        </p:txBody>
      </p:sp>
      <p:pic>
        <p:nvPicPr>
          <p:cNvPr id="1026" name="Picture 2" descr="Resultado de imagem para puc 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74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RESUMO TEÓRICO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Sensor de força</a:t>
            </a:r>
            <a:endParaRPr lang="pt-B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189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Sensor de força</a:t>
            </a:r>
          </a:p>
          <a:p>
            <a:pPr lvl="1"/>
            <a:r>
              <a:rPr lang="pt-BR" dirty="0" err="1" smtClean="0"/>
              <a:t>Extensômeros</a:t>
            </a:r>
            <a:r>
              <a:rPr lang="pt-BR" dirty="0" smtClean="0"/>
              <a:t> (</a:t>
            </a:r>
            <a:r>
              <a:rPr lang="pt-BR" dirty="0" err="1" smtClean="0"/>
              <a:t>Strain-Gages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Sensor de Efeito-Hall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Sensor de flexão desenvolvido no TCC I</a:t>
            </a:r>
          </a:p>
          <a:p>
            <a:pPr lvl="1"/>
            <a:r>
              <a:rPr lang="pt-BR" dirty="0" smtClean="0"/>
              <a:t>Tubo de silicone</a:t>
            </a:r>
          </a:p>
          <a:p>
            <a:pPr lvl="1"/>
            <a:r>
              <a:rPr lang="pt-BR" dirty="0" smtClean="0"/>
              <a:t>Led Emissor IR e </a:t>
            </a:r>
            <a:r>
              <a:rPr lang="pt-BR" dirty="0" err="1" smtClean="0"/>
              <a:t>Fototransistor</a:t>
            </a:r>
            <a:endParaRPr lang="pt-BR" dirty="0" smtClean="0"/>
          </a:p>
          <a:p>
            <a:pPr lvl="1"/>
            <a:r>
              <a:rPr lang="pt-BR" dirty="0" smtClean="0"/>
              <a:t>Funcionamento: “Corte” de luz</a:t>
            </a:r>
          </a:p>
          <a:p>
            <a:pPr lvl="1"/>
            <a:r>
              <a:rPr lang="pt-BR" dirty="0" smtClean="0"/>
              <a:t>Utilizado no projeto</a:t>
            </a:r>
          </a:p>
          <a:p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54" y="1881897"/>
            <a:ext cx="1996440" cy="168260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4" y="5259889"/>
            <a:ext cx="3365500" cy="13862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824" y="4057566"/>
            <a:ext cx="2832100" cy="1594485"/>
          </a:xfrm>
          <a:prstGeom prst="rect">
            <a:avLst/>
          </a:prstGeom>
        </p:spPr>
      </p:pic>
      <p:pic>
        <p:nvPicPr>
          <p:cNvPr id="9" name="Picture 2" descr="Resultado de imagem para puc 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7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4000" dirty="0" smtClean="0"/>
              <a:t>Funcionamento do Sistema</a:t>
            </a:r>
            <a:endParaRPr lang="pt-BR" sz="4000" dirty="0"/>
          </a:p>
        </p:txBody>
      </p:sp>
      <p:pic>
        <p:nvPicPr>
          <p:cNvPr id="4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29792" y="2012525"/>
            <a:ext cx="9207728" cy="4299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98441" y="1633349"/>
            <a:ext cx="45704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</a:pPr>
            <a:r>
              <a:rPr lang="pt-BR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Diagrama do funcionamento do sistema</a:t>
            </a:r>
            <a:endParaRPr lang="pt-BR" b="1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2" descr="Resultado de imagem para puc 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1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4000" dirty="0" smtClean="0"/>
              <a:t>Diagrama de blocos</a:t>
            </a:r>
            <a:endParaRPr lang="pt-BR" sz="4000" dirty="0"/>
          </a:p>
        </p:txBody>
      </p:sp>
      <p:pic>
        <p:nvPicPr>
          <p:cNvPr id="7" name="Picture 2" descr="Resultado de imagem para puc 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42" y="1896434"/>
            <a:ext cx="7089116" cy="400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Controle </a:t>
            </a:r>
            <a:r>
              <a:rPr lang="pt-BR" sz="4000" dirty="0"/>
              <a:t>de </a:t>
            </a:r>
            <a:r>
              <a:rPr lang="pt-BR" sz="4000" dirty="0" smtClean="0"/>
              <a:t>posição - Master 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 smtClean="0"/>
                  <a:t>Dispositivo PIG</a:t>
                </a:r>
              </a:p>
              <a:p>
                <a:pPr lvl="1"/>
                <a:r>
                  <a:rPr lang="pt-BR" dirty="0" smtClean="0"/>
                  <a:t>Possui hastes + potenciômetros </a:t>
                </a:r>
              </a:p>
              <a:p>
                <a:pPr lvl="1"/>
                <a:r>
                  <a:rPr lang="pt-BR" dirty="0" smtClean="0"/>
                  <a:t>PIG gera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pt-BR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pt-BR" dirty="0" smtClean="0"/>
                  <a:t> </a:t>
                </a:r>
                <a:r>
                  <a:rPr lang="pt-BR" dirty="0" smtClean="0">
                    <a:sym typeface="Wingdings" panose="05000000000000000000" pitchFamily="2" charset="2"/>
                  </a:rPr>
                  <a:t> </a:t>
                </a:r>
                <a:r>
                  <a:rPr lang="pt-BR" dirty="0" smtClean="0"/>
                  <a:t>Cinemática direta </a:t>
                </a:r>
                <a:r>
                  <a:rPr lang="pt-BR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pt-BR" dirty="0" smtClean="0"/>
              </a:p>
              <a:p>
                <a:pPr lvl="1"/>
                <a:endParaRPr lang="pt-BR" dirty="0"/>
              </a:p>
              <a:p>
                <a:pPr lvl="1"/>
                <a:endParaRPr lang="pt-BR" dirty="0" smtClean="0"/>
              </a:p>
              <a:p>
                <a:r>
                  <a:rPr lang="pt-BR" dirty="0" smtClean="0"/>
                  <a:t>Acelerômetro</a:t>
                </a:r>
              </a:p>
              <a:p>
                <a:pPr lvl="1"/>
                <a:r>
                  <a:rPr lang="pt-BR" dirty="0" smtClean="0"/>
                  <a:t>Gera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pt-BR" dirty="0" smtClean="0"/>
                  <a:t>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pt-BR" dirty="0" smtClean="0"/>
                  <a:t> (“Pitch” e “</a:t>
                </a:r>
                <a:r>
                  <a:rPr lang="pt-BR" dirty="0" err="1" smtClean="0"/>
                  <a:t>Roll</a:t>
                </a:r>
                <a:r>
                  <a:rPr lang="pt-BR" dirty="0" smtClean="0"/>
                  <a:t>”)</a:t>
                </a:r>
              </a:p>
              <a:p>
                <a:pPr lvl="1"/>
                <a:r>
                  <a:rPr lang="pt-BR" dirty="0" smtClean="0"/>
                  <a:t>Controlam diretamente os dois últimos motores do robô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83" y="2277282"/>
            <a:ext cx="2798767" cy="2074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8175131" y="4438246"/>
            <a:ext cx="2733675" cy="1651781"/>
            <a:chOff x="1233410" y="11412597"/>
            <a:chExt cx="4265043" cy="2450704"/>
          </a:xfrm>
        </p:grpSpPr>
        <p:pic>
          <p:nvPicPr>
            <p:cNvPr id="9" name="Picture 27" descr="Resultado de imagem para accelerome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365" y="11942096"/>
              <a:ext cx="2171175" cy="1921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233410" y="11412597"/>
              <a:ext cx="4265043" cy="40011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pt-BR">
                  <a:noFill/>
                </a:rPr>
                <a:t> 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8596839" y="190795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b="1" i="0" dirty="0" smtClean="0">
                <a:solidFill>
                  <a:srgbClr val="1F497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Dispositivo PIG</a:t>
            </a:r>
            <a:endParaRPr lang="pt-BR" sz="11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Resultado de imagem para puc m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15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Controle </a:t>
            </a:r>
            <a:r>
              <a:rPr lang="pt-BR" sz="4000" dirty="0"/>
              <a:t>de </a:t>
            </a:r>
            <a:r>
              <a:rPr lang="pt-BR" sz="4000" dirty="0" smtClean="0"/>
              <a:t>posição - </a:t>
            </a:r>
            <a:r>
              <a:rPr lang="pt-BR" sz="4000" dirty="0" err="1"/>
              <a:t>Slave</a:t>
            </a:r>
            <a:r>
              <a:rPr lang="pt-BR" sz="4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Braço Robótico</a:t>
            </a:r>
          </a:p>
          <a:p>
            <a:r>
              <a:rPr lang="pt-BR" dirty="0" smtClean="0"/>
              <a:t>5 graus de liberdade</a:t>
            </a:r>
          </a:p>
          <a:p>
            <a:r>
              <a:rPr lang="pt-BR" dirty="0" smtClean="0"/>
              <a:t>7 </a:t>
            </a:r>
            <a:r>
              <a:rPr lang="pt-BR" dirty="0" err="1" smtClean="0"/>
              <a:t>servomotores</a:t>
            </a:r>
            <a:r>
              <a:rPr lang="pt-BR" dirty="0" smtClean="0"/>
              <a:t> Tower Pro MG945</a:t>
            </a:r>
          </a:p>
          <a:p>
            <a:r>
              <a:rPr lang="pt-BR" dirty="0" smtClean="0"/>
              <a:t>Fonte 5V – 21A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/>
          <a:stretch/>
        </p:blipFill>
        <p:spPr bwMode="auto">
          <a:xfrm>
            <a:off x="6918960" y="2099078"/>
            <a:ext cx="4434840" cy="42128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90832" y="1729746"/>
            <a:ext cx="2357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spcAft>
                <a:spcPts val="1000"/>
              </a:spcAft>
            </a:pPr>
            <a:r>
              <a:rPr lang="pt-BR" b="1" i="0" dirty="0" smtClean="0">
                <a:solidFill>
                  <a:srgbClr val="1F497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Braço Robótico</a:t>
            </a:r>
            <a:endParaRPr lang="pt-BR" sz="11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Picture 2" descr="Resultado de imagem para puc 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b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pt-BR" sz="4000" dirty="0"/>
              <a:t>Controle de </a:t>
            </a:r>
            <a:r>
              <a:rPr lang="pt-BR" sz="4000" dirty="0" smtClean="0"/>
              <a:t>posição – Cinemática Inversa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Controle de posição </a:t>
            </a:r>
          </a:p>
          <a:p>
            <a:r>
              <a:rPr lang="pt-BR" sz="2400" dirty="0" smtClean="0"/>
              <a:t>Cinemática Direta e Inversa </a:t>
            </a:r>
          </a:p>
          <a:p>
            <a:r>
              <a:rPr lang="pt-BR" sz="2400" dirty="0" smtClean="0"/>
              <a:t>Eixos </a:t>
            </a:r>
            <a:r>
              <a:rPr lang="pt-BR" sz="2400" dirty="0"/>
              <a:t>cartesianos </a:t>
            </a:r>
            <a:r>
              <a:rPr lang="pt-BR" sz="2400" dirty="0" smtClean="0"/>
              <a:t>{</a:t>
            </a:r>
            <a:r>
              <a:rPr lang="pt-BR" sz="2400" dirty="0"/>
              <a:t>0}, {1}, {2}, {3}, {4} e {5</a:t>
            </a:r>
            <a:r>
              <a:rPr lang="pt-BR" sz="2400" dirty="0" smtClean="0"/>
              <a:t>}</a:t>
            </a:r>
            <a:endParaRPr lang="pt-BR" sz="24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7" y="3429666"/>
            <a:ext cx="4886643" cy="28822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1808826"/>
                  </p:ext>
                </p:extLst>
              </p:nvPr>
            </p:nvGraphicFramePr>
            <p:xfrm>
              <a:off x="7253973" y="2001219"/>
              <a:ext cx="3510280" cy="16459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42290"/>
                    <a:gridCol w="718185"/>
                    <a:gridCol w="809625"/>
                    <a:gridCol w="720090"/>
                    <a:gridCol w="720090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i</a:t>
                          </a:r>
                          <a:endParaRPr lang="pt-BR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2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3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4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5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−90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45021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pt-BR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1808826"/>
                  </p:ext>
                </p:extLst>
              </p:nvPr>
            </p:nvGraphicFramePr>
            <p:xfrm>
              <a:off x="7253973" y="2001219"/>
              <a:ext cx="3510280" cy="16459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42290"/>
                    <a:gridCol w="718185"/>
                    <a:gridCol w="809625"/>
                    <a:gridCol w="720090"/>
                    <a:gridCol w="720090"/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i</a:t>
                          </a:r>
                          <a:endParaRPr lang="pt-BR" sz="12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76271" t="-2222" r="-316949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56391" t="-2222" r="-181203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86555" t="-2222" r="-102521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389831" t="-2222" r="-3390" b="-5266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76271" t="-102222" r="-316949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56391" t="-102222" r="-18120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86555" t="-102222" r="-102521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389831" t="-102222" r="-3390" b="-4266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2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76271" t="-197826" r="-316949" b="-3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56391" t="-197826" r="-181203" b="-3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86555" t="-197826" r="-102521" b="-3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389831" t="-197826" r="-3390" b="-317391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3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76271" t="-304444" r="-316949" b="-2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56391" t="-304444" r="-181203" b="-2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86555" t="-304444" r="-102521" b="-2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389831" t="-304444" r="-3390" b="-2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4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76271" t="-404444" r="-316949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56391" t="-404444" r="-181203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86555" t="-404444" r="-102521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389831" t="-404444" r="-3390" b="-12444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5</a:t>
                          </a:r>
                          <a:endParaRPr lang="pt-B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76271" t="-504444" r="-316949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56391" t="-504444" r="-181203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86555" t="-504444" r="-102521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389831" t="-504444" r="-3390" b="-2444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63178" y="1724220"/>
            <a:ext cx="32047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539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 smtClean="0" bmk="_Toc484596387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Parâmetros de </a:t>
            </a:r>
            <a:r>
              <a:rPr kumimoji="0" lang="pt-BR" altLang="pt-BR" sz="1200" b="1" i="0" u="none" strike="noStrike" cap="none" normalizeH="0" baseline="0" dirty="0" err="1" smtClean="0" bmk="_Toc484596387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Denavit-Hatenberg</a:t>
            </a:r>
            <a:endParaRPr kumimoji="0" lang="pt-BR" altLang="pt-B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733391" y="3732430"/>
                <a:ext cx="5672353" cy="502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2000" dirty="0" smtClean="0"/>
                  <a:t>Sendo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1=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2=104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pt-BR" sz="2000" dirty="0"/>
                  <a:t>  </a:t>
                </a:r>
                <a:r>
                  <a:rPr lang="pt-BR" sz="2000" dirty="0" smtClean="0"/>
                  <a:t>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3=208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sz="2000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sz="24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91" y="3732430"/>
                <a:ext cx="5672353" cy="502920"/>
              </a:xfrm>
              <a:prstGeom prst="rect">
                <a:avLst/>
              </a:prstGeom>
              <a:blipFill rotWithShape="0">
                <a:blip r:embed="rId4"/>
                <a:stretch>
                  <a:fillRect l="-1183" t="-12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91" y="4123429"/>
            <a:ext cx="5010652" cy="1684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733391" y="5850392"/>
                <a:ext cx="27085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implifica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>
                        <a:latin typeface="Cambria Math" panose="02040503050406030204" pitchFamily="18" charset="0"/>
                      </a:rPr>
                      <m:t>3=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91" y="5850392"/>
                <a:ext cx="27085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27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Resultado de imagem para puc m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496050" y="1751670"/>
            <a:ext cx="0" cy="467770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Controle de posição – </a:t>
            </a:r>
            <a:r>
              <a:rPr lang="pt-BR" sz="4000" dirty="0" smtClean="0"/>
              <a:t>Cinemática Inversa</a:t>
            </a:r>
            <a:endParaRPr lang="pt-B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/>
              <a:t>Transformada de {4} em {0} ao invés de {5} em {0}, mas levando em consideração a rotação do eixo {5} (L3=0)</a:t>
            </a:r>
            <a:r>
              <a:rPr lang="pt-BR" dirty="0" smtClean="0"/>
              <a:t>		 			Solução: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sz="2400" dirty="0" smtClean="0"/>
              <a:t>Onde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68824" y="3135653"/>
                <a:ext cx="2327497" cy="489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sPre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.</m:t>
                          </m:r>
                          <m:sPre>
                            <m:sPre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  <m:r>
                            <a:rPr lang="pt-BR">
                              <a:latin typeface="Cambria Math" panose="02040503050406030204" pitchFamily="18" charset="0"/>
                            </a:rPr>
                            <m:t>.</m:t>
                          </m:r>
                          <m:sPre>
                            <m:sPre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  <m:r>
                            <a:rPr lang="pt-BR">
                              <a:latin typeface="Cambria Math" panose="02040503050406030204" pitchFamily="18" charset="0"/>
                            </a:rPr>
                            <m:t>.</m:t>
                          </m:r>
                          <m:sPre>
                            <m:sPre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  <m:r>
                            <a:rPr lang="pt-BR">
                              <a:latin typeface="Cambria Math" panose="02040503050406030204" pitchFamily="18" charset="0"/>
                            </a:rPr>
                            <m:t>.</m:t>
                          </m:r>
                          <m:sPre>
                            <m:sPre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sPre>
                        </m:e>
                      </m:sPre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24" y="3135653"/>
                <a:ext cx="2327497" cy="4897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3602527"/>
                <a:ext cx="2782685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sPre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02527"/>
                <a:ext cx="2782685" cy="11128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41231" y="5186164"/>
                <a:ext cx="4900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31" y="5186164"/>
                <a:ext cx="490095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27510" y="5506640"/>
                <a:ext cx="4796954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10" y="5506640"/>
                <a:ext cx="4796954" cy="391261"/>
              </a:xfrm>
              <a:prstGeom prst="rect">
                <a:avLst/>
              </a:prstGeom>
              <a:blipFill rotWithShape="0"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41231" y="5807631"/>
                <a:ext cx="47832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31" y="5807631"/>
                <a:ext cx="478323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785140" y="3268662"/>
                <a:ext cx="2138599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140" y="3268662"/>
                <a:ext cx="2138599" cy="411010"/>
              </a:xfrm>
              <a:prstGeom prst="rect">
                <a:avLst/>
              </a:prstGeom>
              <a:blipFill rotWithShape="0"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212096" y="3853041"/>
                <a:ext cx="3711401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096" y="3853041"/>
                <a:ext cx="3711401" cy="72032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019325" y="4530666"/>
                <a:ext cx="21063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𝑎𝑡𝑎𝑛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325" y="4530666"/>
                <a:ext cx="21063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19672" r="-24058" b="-1836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22178" y="5066325"/>
                <a:ext cx="5593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+2.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0">
                          <a:latin typeface="Cambria Math" panose="02040503050406030204" pitchFamily="18" charset="0"/>
                        </a:rPr>
                        <m:t>−4.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78" y="5066325"/>
                <a:ext cx="559339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765726" y="5368728"/>
                <a:ext cx="429374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m:rPr>
                                  <m:sty m:val="p"/>
                                </m:rPr>
                                <a:rPr lang="pt-BR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endChr m:val="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2.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pt-BR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+2.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pt-BR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±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2.</m:t>
                                  </m:r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pt-BR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pt-BR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726" y="5368728"/>
                <a:ext cx="4293740" cy="9840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6004560" y="2926080"/>
            <a:ext cx="15240" cy="325088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Resultado de imagem para puc m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8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Controle de </a:t>
            </a:r>
            <a:r>
              <a:rPr lang="pt-BR" sz="4000" dirty="0" smtClean="0"/>
              <a:t>posição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dirty="0" smtClean="0"/>
              </a:p>
              <a:p>
                <a:r>
                  <a:rPr lang="pt-BR" dirty="0" err="1" smtClean="0"/>
                  <a:t>Workspace</a:t>
                </a:r>
                <a:r>
                  <a:rPr lang="pt-BR" dirty="0" smtClean="0"/>
                  <a:t> do Robô 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pt-BR" dirty="0" smtClean="0"/>
                  <a:t> </a:t>
                </a:r>
              </a:p>
              <a:p>
                <a:r>
                  <a:rPr lang="pt-BR" dirty="0" err="1" smtClean="0"/>
                  <a:t>Workspace</a:t>
                </a:r>
                <a:r>
                  <a:rPr lang="pt-BR" dirty="0" smtClean="0"/>
                  <a:t> do PIG contido no </a:t>
                </a:r>
                <a:r>
                  <a:rPr lang="pt-BR" dirty="0" err="1" smtClean="0"/>
                  <a:t>workspace</a:t>
                </a:r>
                <a:r>
                  <a:rPr lang="pt-BR" dirty="0" smtClean="0"/>
                  <a:t> do Robô</a:t>
                </a:r>
              </a:p>
              <a:p>
                <a:r>
                  <a:rPr lang="pt-BR" dirty="0" smtClean="0"/>
                  <a:t>8 conjuntos de ângulos obtidos</a:t>
                </a:r>
              </a:p>
              <a:p>
                <a:r>
                  <a:rPr lang="pt-BR" dirty="0" smtClean="0"/>
                  <a:t>Escolha do ângulo:</a:t>
                </a:r>
              </a:p>
              <a:p>
                <a:pPr lvl="1"/>
                <a:r>
                  <a:rPr lang="pt-BR" dirty="0" smtClean="0"/>
                  <a:t>Erro com diferentes pesos para cada articulação</a:t>
                </a:r>
              </a:p>
              <a:p>
                <a:pPr lvl="1"/>
                <a:r>
                  <a:rPr lang="pt-BR" dirty="0" smtClean="0"/>
                  <a:t>Escolha do ângulo com </a:t>
                </a:r>
                <a:r>
                  <a:rPr lang="pt-BR" dirty="0"/>
                  <a:t>m</a:t>
                </a:r>
                <a:r>
                  <a:rPr lang="pt-BR" dirty="0" smtClean="0"/>
                  <a:t>enor erro, calculado por:</a:t>
                </a:r>
              </a:p>
              <a:p>
                <a:pPr lvl="1"/>
                <a:endParaRPr lang="pt-BR" dirty="0" smtClean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95400" y="5300741"/>
                <a:ext cx="9601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𝐸𝑟𝑟𝑜</m:t>
                      </m:r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t-BR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</m:e>
                        <m:sub>
                          <m:r>
                            <a:rPr lang="pt-BR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000" i="0"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𝑎𝑛𝑡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</m:e>
                        <m:sub>
                          <m:r>
                            <a:rPr lang="pt-BR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000" i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𝑎𝑛𝑡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</m:e>
                        <m:sub>
                          <m:r>
                            <a:rPr lang="pt-BR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000" i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BR" sz="2000" i="0">
                                      <a:latin typeface="Cambria Math" panose="02040503050406030204" pitchFamily="18" charset="0"/>
                                    </a:rPr>
                                    <m:t>3 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𝑎𝑛𝑡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300741"/>
                <a:ext cx="9601200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Resultado de imagem para puc 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30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Sensação de Força - </a:t>
            </a:r>
            <a:r>
              <a:rPr lang="pt-BR" dirty="0"/>
              <a:t>Master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Dispositivo de Feedback de força</a:t>
            </a:r>
          </a:p>
          <a:p>
            <a:r>
              <a:rPr lang="pt-BR" dirty="0" smtClean="0"/>
              <a:t>Tesoura + potenciômetro + </a:t>
            </a:r>
            <a:r>
              <a:rPr lang="pt-BR" dirty="0" err="1" smtClean="0"/>
              <a:t>servomotor</a:t>
            </a:r>
            <a:endParaRPr lang="pt-BR" dirty="0" smtClean="0"/>
          </a:p>
          <a:p>
            <a:pPr lvl="1"/>
            <a:r>
              <a:rPr lang="pt-BR" dirty="0" smtClean="0"/>
              <a:t>Ângulo da tesoura controla a abertura da garra robótica</a:t>
            </a:r>
          </a:p>
          <a:p>
            <a:pPr lvl="1"/>
            <a:r>
              <a:rPr lang="pt-BR" dirty="0" err="1" smtClean="0"/>
              <a:t>Servomotor</a:t>
            </a:r>
            <a:r>
              <a:rPr lang="pt-BR" dirty="0" smtClean="0"/>
              <a:t>: gera feedback de força sobre as mãos do usuário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Acoplado ao PIG</a:t>
            </a:r>
            <a:endParaRPr lang="pt-B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092" y="2314257"/>
            <a:ext cx="4761504" cy="33393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7778951" y="2006480"/>
            <a:ext cx="2917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400" b="1" i="0" dirty="0" smtClean="0">
                <a:solidFill>
                  <a:srgbClr val="1F497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Mecanismo de controle de força</a:t>
            </a:r>
            <a:endParaRPr lang="pt-BR" sz="10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Picture 2" descr="Resultado de imagem para puc 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29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67" y="2472690"/>
            <a:ext cx="5113877" cy="41573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Sensação de força– </a:t>
            </a:r>
            <a:r>
              <a:rPr lang="pt-BR" sz="4000" dirty="0" err="1" smtClean="0"/>
              <a:t>Slave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29717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Sensor de força</a:t>
            </a:r>
          </a:p>
          <a:p>
            <a:r>
              <a:rPr lang="pt-BR" dirty="0" smtClean="0"/>
              <a:t>25mm de comprimento</a:t>
            </a:r>
          </a:p>
          <a:p>
            <a:r>
              <a:rPr lang="pt-BR" dirty="0" smtClean="0"/>
              <a:t>Tubo de silicone + Led IR+ </a:t>
            </a:r>
            <a:r>
              <a:rPr lang="pt-BR" dirty="0" err="1" smtClean="0"/>
              <a:t>Fototransistor</a:t>
            </a:r>
            <a:r>
              <a:rPr lang="pt-BR" dirty="0" smtClean="0"/>
              <a:t> (TCRT5000)</a:t>
            </a:r>
          </a:p>
          <a:p>
            <a:r>
              <a:rPr lang="pt-BR" dirty="0" smtClean="0"/>
              <a:t>Acoplado na garra do manipulador</a:t>
            </a:r>
          </a:p>
          <a:p>
            <a:endParaRPr lang="pt-BR" dirty="0" smtClean="0"/>
          </a:p>
        </p:txBody>
      </p:sp>
      <p:pic>
        <p:nvPicPr>
          <p:cNvPr id="8" name="Imagem 39"/>
          <p:cNvPicPr/>
          <p:nvPr/>
        </p:nvPicPr>
        <p:blipFill>
          <a:blip r:embed="rId3"/>
          <a:stretch>
            <a:fillRect/>
          </a:stretch>
        </p:blipFill>
        <p:spPr>
          <a:xfrm>
            <a:off x="1007745" y="4175303"/>
            <a:ext cx="2611755" cy="200166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4175303"/>
            <a:ext cx="3208036" cy="200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Resultado de imagem para puc 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INTRODUÇÃO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Robótica: Tomou força no início do século XX.</a:t>
            </a:r>
          </a:p>
          <a:p>
            <a:r>
              <a:rPr lang="pt-BR" dirty="0" smtClean="0"/>
              <a:t>Manipulador Robótico:  Dispositivo mecânico programável para executar uma variedade de aplicações.</a:t>
            </a:r>
          </a:p>
          <a:p>
            <a:r>
              <a:rPr lang="pt-BR" dirty="0" smtClean="0"/>
              <a:t>Benefícios da robótica¹ : aumento da produtividade, segurança, eficiência, qualidade, precisão, multitarefa, sem “descanso”.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4" name="Picture 2" descr="Resultado de imagem para puc 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Sensação </a:t>
            </a:r>
            <a:r>
              <a:rPr lang="pt-BR" sz="4000" dirty="0"/>
              <a:t>de Força </a:t>
            </a:r>
            <a:r>
              <a:rPr lang="pt-BR" sz="4000" dirty="0" smtClean="0"/>
              <a:t>- </a:t>
            </a:r>
            <a:r>
              <a:rPr lang="pt-BR" sz="4000" dirty="0" err="1" smtClean="0"/>
              <a:t>Slave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Calibração do sensor de força</a:t>
            </a:r>
          </a:p>
          <a:p>
            <a:endParaRPr lang="pt-BR" dirty="0"/>
          </a:p>
        </p:txBody>
      </p:sp>
      <p:pic>
        <p:nvPicPr>
          <p:cNvPr id="4" name="Imagem 38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saturation sat="66000"/>
                    </a14:imgEffect>
                    <a14:imgEffect>
                      <a14:brightnessContrast bright="1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3109" y="2491232"/>
            <a:ext cx="2240282" cy="2190785"/>
          </a:xfrm>
          <a:prstGeom prst="rect">
            <a:avLst/>
          </a:prstGeom>
        </p:spPr>
      </p:pic>
      <p:graphicFrame>
        <p:nvGraphicFramePr>
          <p:cNvPr id="5" name="Gráfico 40"/>
          <p:cNvGraphicFramePr/>
          <p:nvPr>
            <p:extLst>
              <p:ext uri="{D42A27DB-BD31-4B8C-83A1-F6EECF244321}">
                <p14:modId xmlns:p14="http://schemas.microsoft.com/office/powerpoint/2010/main" val="3024971272"/>
              </p:ext>
            </p:extLst>
          </p:nvPr>
        </p:nvGraphicFramePr>
        <p:xfrm>
          <a:off x="4944477" y="2139582"/>
          <a:ext cx="5562601" cy="2894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29936" y="5168605"/>
                <a:ext cx="61321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dirty="0" smtClean="0">
                    <a:latin typeface="Cambria Math" panose="02040503050406030204" pitchFamily="18" charset="0"/>
                  </a:rPr>
                  <a:t>Equação de Calibração do sensor de força</a:t>
                </a: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𝑘𝑔𝑓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= 0.0000047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³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 + 0.00825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²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 − 5.36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 + 1609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936" y="5168605"/>
                <a:ext cx="6132128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6604" b="-6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Resultado de imagem para puc m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64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Reflexão Direta da Força (DFR)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Equações</a:t>
            </a:r>
            <a:r>
              <a:rPr lang="pt-B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2278262"/>
                <a:ext cx="4921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𝑛𝑔𝑢𝑙𝑜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𝑔𝑎𝑟𝑟𝑎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 â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𝑛𝑔𝑢𝑙𝑜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𝑑𝑖𝑠𝑝𝑜𝑠𝑖𝑡𝑖𝑣𝑜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78262"/>
                <a:ext cx="49218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66412" y="2689246"/>
                <a:ext cx="52980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𝐹𝑒𝑒𝑑𝑏𝑎𝑐𝑘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𝑒𝑟𝑟𝑜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𝑝𝑜𝑠𝑖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𝑔𝑎𝑛h𝑜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12" y="2689246"/>
                <a:ext cx="529805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66412" y="3100230"/>
                <a:ext cx="4489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 smtClean="0"/>
                  <a:t>Onde: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𝑒𝑟𝑟𝑜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𝑝𝑜𝑠𝑖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çã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𝑎𝑡𝑢𝑎𝑙</m:t>
                        </m:r>
                      </m:sub>
                    </m:sSub>
                    <m:r>
                      <a:rPr lang="pt-BR" i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𝑒𝑛𝑣𝑖𝑎𝑑𝑜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12" y="3100230"/>
                <a:ext cx="44892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85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3689140"/>
                <a:ext cx="10058401" cy="1294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dirty="0" smtClean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Sendo: </a:t>
                </a:r>
                <a14:m>
                  <m:oMath xmlns:m="http://schemas.openxmlformats.org/officeDocument/2006/math">
                    <m:r>
                      <a:rPr lang="pt-BR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𝐹𝑒𝑒𝑑𝑏𝑎𝑐𝑘</m:t>
                    </m:r>
                    <m:r>
                      <a:rPr lang="pt-BR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pt-BR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𝑑𝑒</m:t>
                    </m:r>
                    <m:r>
                      <a:rPr lang="pt-BR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pt-BR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𝐹𝑜𝑟</m:t>
                    </m:r>
                    <m:r>
                      <a:rPr lang="pt-BR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ç</m:t>
                    </m:r>
                    <m:r>
                      <a:rPr lang="pt-BR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pt-BR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 : sinal do sensor de força do transformado em kgf</a:t>
                </a:r>
              </a:p>
              <a:p>
                <a:pPr indent="450215">
                  <a:lnSpc>
                    <a:spcPct val="150000"/>
                  </a:lnSpc>
                </a:pPr>
                <a:r>
                  <a:rPr lang="pt-BR" dirty="0" smtClean="0"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l-GR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pt-BR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𝑎𝑡𝑢𝑎𝑙</m:t>
                        </m:r>
                      </m:sub>
                    </m:sSub>
                  </m:oMath>
                </a14:m>
                <a:r>
                  <a:rPr lang="pt-BR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: ângulo de abertura da tesoura.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pt-BR" dirty="0" smtClean="0"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l-GR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pt-BR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𝑒𝑛𝑣𝑖𝑎𝑑𝑜</m:t>
                        </m:r>
                      </m:sub>
                    </m:sSub>
                  </m:oMath>
                </a14:m>
                <a:r>
                  <a:rPr lang="pt-BR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: ângulo a ser enviado ao </a:t>
                </a:r>
                <a:r>
                  <a:rPr lang="pt-BR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servomotor</a:t>
                </a:r>
                <a:r>
                  <a:rPr lang="pt-BR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pt-BR" dirty="0" smtClean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do dispositivo de força</a:t>
                </a:r>
                <a:endParaRPr lang="pt-BR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9140"/>
                <a:ext cx="10058401" cy="1294072"/>
              </a:xfrm>
              <a:prstGeom prst="rect">
                <a:avLst/>
              </a:prstGeom>
              <a:blipFill rotWithShape="0">
                <a:blip r:embed="rId5"/>
                <a:stretch>
                  <a:fillRect l="-545" b="-6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46370" y="5118149"/>
                <a:ext cx="4788875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𝑒𝑛𝑣𝑖𝑎𝑑𝑜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𝑎𝑡𝑢𝑎𝑙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𝐹𝑒𝑒𝑑𝑏𝑎𝑐𝑘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𝐹𝑜𝑟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ç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𝑔𝑎𝑛h𝑜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70" y="5118149"/>
                <a:ext cx="4788875" cy="66684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Resultado de imagem para puc m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04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METODOLOGIA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Comunicação </a:t>
            </a:r>
            <a:r>
              <a:rPr lang="pt-BR" sz="4000" dirty="0" smtClean="0"/>
              <a:t>Serial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544" y="18964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err="1"/>
              <a:t>Arduinos</a:t>
            </a:r>
            <a:r>
              <a:rPr lang="pt-BR" dirty="0"/>
              <a:t> – Python</a:t>
            </a:r>
          </a:p>
          <a:p>
            <a:pPr lvl="1"/>
            <a:r>
              <a:rPr lang="pt-BR" dirty="0"/>
              <a:t>Protocolo RS-232</a:t>
            </a:r>
          </a:p>
          <a:p>
            <a:pPr lvl="1"/>
            <a:r>
              <a:rPr lang="pt-BR" dirty="0"/>
              <a:t>Sequência de caracteres: </a:t>
            </a:r>
            <a:r>
              <a:rPr lang="pt-BR" b="1" i="1" dirty="0"/>
              <a:t>#</a:t>
            </a:r>
            <a:r>
              <a:rPr lang="pt-BR" b="1" i="1" dirty="0">
                <a:solidFill>
                  <a:schemeClr val="accent1">
                    <a:lumMod val="75000"/>
                  </a:schemeClr>
                </a:solidFill>
              </a:rPr>
              <a:t>m1</a:t>
            </a:r>
            <a:r>
              <a:rPr lang="pt-BR" b="1" i="1" dirty="0">
                <a:solidFill>
                  <a:schemeClr val="accent6"/>
                </a:solidFill>
              </a:rPr>
              <a:t>90.01</a:t>
            </a:r>
            <a:r>
              <a:rPr lang="pt-BR" b="1" i="1" dirty="0"/>
              <a:t>f</a:t>
            </a:r>
            <a:r>
              <a:rPr lang="pt-BR" i="1" dirty="0"/>
              <a:t>  (e.g.)</a:t>
            </a:r>
            <a:endParaRPr lang="pt-BR" dirty="0"/>
          </a:p>
          <a:p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45" y="3485833"/>
            <a:ext cx="8210710" cy="213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Resultado de imagem para puc 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2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TESTES E RESULTADOS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Posição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Validação da cinemática inversa</a:t>
            </a:r>
          </a:p>
          <a:p>
            <a:r>
              <a:rPr lang="pt-BR" dirty="0" smtClean="0"/>
              <a:t>Comparando posição {4} do robô com a posição desejada</a:t>
            </a:r>
          </a:p>
          <a:p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89" y="3431700"/>
            <a:ext cx="6486618" cy="26298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993787" y="3062368"/>
            <a:ext cx="420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spcAft>
                <a:spcPts val="1000"/>
              </a:spcAft>
            </a:pPr>
            <a:r>
              <a:rPr lang="pt-BR" b="1" i="0" dirty="0" smtClean="0">
                <a:solidFill>
                  <a:srgbClr val="1F497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Validação da Cinemática Inversa</a:t>
            </a:r>
            <a:endParaRPr lang="pt-BR" sz="11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Picture 2" descr="Resultado de imagem para puc 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9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TESTES E RESULTADOS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Posição</a:t>
            </a:r>
            <a:endParaRPr lang="pt-BR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  <a14:imgEffect>
                      <a14:brightnessContrast bright="2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24750" y="2957683"/>
            <a:ext cx="2200752" cy="163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478" y="4581127"/>
            <a:ext cx="2034540" cy="183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4039" y="2953626"/>
            <a:ext cx="2211189" cy="163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99" y="4593384"/>
            <a:ext cx="2171753" cy="183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8000"/>
                    </a14:imgEffect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" b="-19"/>
          <a:stretch/>
        </p:blipFill>
        <p:spPr bwMode="auto">
          <a:xfrm flipH="1">
            <a:off x="8643937" y="2935739"/>
            <a:ext cx="2207339" cy="163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937" y="4593384"/>
            <a:ext cx="2004339" cy="18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87138" y="1672652"/>
            <a:ext cx="20982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Posição desejada: 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Ângulos obtidos: 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Posição calculada: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500212" y="1684483"/>
                <a:ext cx="2912744" cy="1246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sz="1600" dirty="0" smtClean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(156, 0, 52) [mm]</a:t>
                </a:r>
              </a:p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sz="1600" dirty="0" smtClean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=0.00,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=56.19,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=75.52] </a:t>
                </a:r>
                <a:endParaRPr lang="pt-BR" sz="1600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sz="1600" dirty="0" smtClean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(156, 0, 52) [mm] </a:t>
                </a:r>
                <a:endParaRPr lang="pt-BR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212" y="1684483"/>
                <a:ext cx="2912744" cy="1246495"/>
              </a:xfrm>
              <a:prstGeom prst="rect">
                <a:avLst/>
              </a:prstGeom>
              <a:blipFill rotWithShape="0">
                <a:blip r:embed="rId11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535952" y="1690688"/>
                <a:ext cx="3048000" cy="1246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sz="1600" dirty="0" smtClean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(104,0,104) [mm]</a:t>
                </a:r>
              </a:p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sz="1600" dirty="0" smtClean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=0.00,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=90.00,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=90.00] </a:t>
                </a:r>
                <a:endParaRPr lang="pt-BR" sz="16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sz="1600" dirty="0" smtClean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(</a:t>
                </a:r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104,0,104) [mm] 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952" y="1690688"/>
                <a:ext cx="3048000" cy="1246495"/>
              </a:xfrm>
              <a:prstGeom prst="rect">
                <a:avLst/>
              </a:prstGeom>
              <a:blipFill rotWithShape="0">
                <a:blip r:embed="rId1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522416" y="1674240"/>
                <a:ext cx="3124200" cy="1246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sz="1600" dirty="0" smtClean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(52, 0, 156) [mm]</a:t>
                </a:r>
              </a:p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sz="1600" dirty="0" smtClean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=0.00,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=109.33,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pt-BR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=75.52] </a:t>
                </a:r>
                <a:endParaRPr lang="pt-BR" sz="16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R="0" lv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BR" sz="1600" dirty="0" smtClean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(</a:t>
                </a:r>
                <a:r>
                  <a:rPr lang="pt-BR" sz="1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52, 0, 156) [mm] 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416" y="1674240"/>
                <a:ext cx="3124200" cy="1246495"/>
              </a:xfrm>
              <a:prstGeom prst="rect">
                <a:avLst/>
              </a:prstGeom>
              <a:blipFill rotWithShape="0">
                <a:blip r:embed="rId13"/>
                <a:stretch>
                  <a:fillRect l="-9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Resultado de imagem para puc m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TESTES E RESULTADOS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Força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Dois materiais com diferente </a:t>
            </a:r>
            <a:r>
              <a:rPr lang="pt-BR" dirty="0" err="1" smtClean="0"/>
              <a:t>rigidêz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29" y="2422206"/>
            <a:ext cx="5390515" cy="201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134" y="4435791"/>
            <a:ext cx="561721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6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4" t="9562" r="9906" b="10359"/>
          <a:stretch/>
        </p:blipFill>
        <p:spPr bwMode="auto">
          <a:xfrm>
            <a:off x="1022032" y="2682581"/>
            <a:ext cx="1905000" cy="1492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58" y="4654743"/>
            <a:ext cx="1904762" cy="13527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1516" y="4300642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000"/>
              </a:spcAft>
              <a:tabLst>
                <a:tab pos="1369695" algn="ctr"/>
              </a:tabLst>
            </a:pPr>
            <a:r>
              <a:rPr lang="pt-BR" b="1" i="0" dirty="0" smtClean="0">
                <a:solidFill>
                  <a:srgbClr val="1F497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Material Macio</a:t>
            </a:r>
            <a:endParaRPr lang="pt-BR" sz="11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9455" y="2362978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000"/>
              </a:spcAft>
              <a:tabLst>
                <a:tab pos="1369695" algn="ctr"/>
              </a:tabLst>
            </a:pPr>
            <a:r>
              <a:rPr lang="pt-BR" b="1" i="0" dirty="0" smtClean="0">
                <a:solidFill>
                  <a:srgbClr val="1F497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Material Rígido</a:t>
            </a:r>
            <a:endParaRPr lang="pt-BR" sz="1100" i="1" dirty="0">
              <a:solidFill>
                <a:srgbClr val="1F497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0" name="Picture 2" descr="Resultado de imagem para puc m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5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TESTES E RESULTADOS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Força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37421" cy="4316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Experimento de sensibilidade de força</a:t>
            </a:r>
          </a:p>
          <a:p>
            <a:r>
              <a:rPr lang="pt-BR" dirty="0" smtClean="0"/>
              <a:t>Teste “cego” - Palpando diferentes objetos</a:t>
            </a:r>
          </a:p>
          <a:p>
            <a:pPr lvl="1"/>
            <a:r>
              <a:rPr lang="pt-BR" sz="2000" dirty="0" smtClean="0"/>
              <a:t>M=macio</a:t>
            </a:r>
          </a:p>
          <a:p>
            <a:pPr lvl="1"/>
            <a:r>
              <a:rPr lang="pt-BR" sz="2000" dirty="0" smtClean="0"/>
              <a:t>D=duro</a:t>
            </a:r>
          </a:p>
          <a:p>
            <a:pPr lvl="1"/>
            <a:r>
              <a:rPr lang="pt-BR" sz="2000" dirty="0" smtClean="0"/>
              <a:t>N=nada</a:t>
            </a:r>
          </a:p>
          <a:p>
            <a:endParaRPr lang="pt-BR" sz="2400" dirty="0" smtClean="0"/>
          </a:p>
          <a:p>
            <a:pPr marL="0" indent="0">
              <a:buNone/>
            </a:pPr>
            <a:endParaRPr lang="pt-BR" dirty="0" smtClean="0"/>
          </a:p>
          <a:p>
            <a:r>
              <a:rPr lang="pt-BR" sz="2400" dirty="0" smtClean="0"/>
              <a:t>Para Ganho=0.5 	Acerto%&gt;70%</a:t>
            </a:r>
          </a:p>
          <a:p>
            <a:r>
              <a:rPr lang="pt-BR" sz="2400" dirty="0" smtClean="0"/>
              <a:t>Para Ganho=1 	60%&lt;Acerto%&lt;70%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20763"/>
              </p:ext>
            </p:extLst>
          </p:nvPr>
        </p:nvGraphicFramePr>
        <p:xfrm>
          <a:off x="6575620" y="1027906"/>
          <a:ext cx="4943569" cy="5528310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594487"/>
                <a:gridCol w="581239"/>
                <a:gridCol w="611047"/>
                <a:gridCol w="581582"/>
                <a:gridCol w="631679"/>
                <a:gridCol w="614910"/>
                <a:gridCol w="713715"/>
                <a:gridCol w="614910"/>
              </a:tblGrid>
              <a:tr h="189706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Ganho=0.5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Ganho=1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2776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Pessoa 1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Pessoa 2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Pessoa 1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Pessoa 2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Objeto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Palpite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Objeto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Palpite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Objeto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Palpite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Objeto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Palpite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M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>
                          <a:effectLst/>
                        </a:rPr>
                        <a:t>M</a:t>
                      </a:r>
                      <a:endParaRPr lang="pt-BR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N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D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>
                          <a:effectLst/>
                        </a:rPr>
                        <a:t>M</a:t>
                      </a:r>
                      <a:endParaRPr lang="pt-BR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>
                          <a:effectLst/>
                        </a:rPr>
                        <a:t>D</a:t>
                      </a:r>
                      <a:endParaRPr lang="pt-BR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>
                          <a:effectLst/>
                        </a:rPr>
                        <a:t>D</a:t>
                      </a:r>
                      <a:endParaRPr lang="pt-BR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N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N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M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N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D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>
                          <a:effectLst/>
                        </a:rPr>
                        <a:t>D</a:t>
                      </a:r>
                      <a:endParaRPr lang="pt-BR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M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N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N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D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D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M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N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N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M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N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D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M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N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N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D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N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N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M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  <a:tc>
                  <a:txBody>
                    <a:bodyPr/>
                    <a:lstStyle/>
                    <a:p>
                      <a:pPr marL="0" marR="0" indent="450215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 anchor="b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Acerto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14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Acerto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13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Acerto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12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Acerto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11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</a:tr>
              <a:tr h="2127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dirty="0">
                          <a:effectLst/>
                        </a:rPr>
                        <a:t>Errado</a:t>
                      </a:r>
                      <a:endParaRPr lang="pt-BR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4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Errado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5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Errado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6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Errado</a:t>
                      </a:r>
                      <a:endParaRPr lang="pt-BR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7</a:t>
                      </a:r>
                      <a:endParaRPr lang="pt-BR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/>
                </a:tc>
              </a:tr>
              <a:tr h="27051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Acerto %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>
                          <a:effectLst/>
                        </a:rPr>
                        <a:t>77.8</a:t>
                      </a:r>
                      <a:endParaRPr lang="pt-BR" sz="11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Acerto %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72.2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Acerto %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66.6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Acerto %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</a:rPr>
                        <a:t>61.1</a:t>
                      </a:r>
                      <a:endParaRPr lang="pt-BR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8723" marR="58723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80234" y="4317661"/>
                <a:ext cx="3147528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𝐴𝑐𝑒𝑟𝑡𝑜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%=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𝐴𝑐𝑒𝑟𝑡𝑜𝑠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den>
                      </m:f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100%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234" y="4317661"/>
                <a:ext cx="3147528" cy="6127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3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TESTES E RESULTADOS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Automação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Resultado de imagem para puc 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Foi possível </a:t>
            </a:r>
            <a:r>
              <a:rPr lang="pt-BR" dirty="0"/>
              <a:t>realizar satisfatoriamente o controle e a automação de um manipulador robótico com sensor de força</a:t>
            </a:r>
            <a:r>
              <a:rPr lang="pt-BR" dirty="0" smtClean="0"/>
              <a:t>.</a:t>
            </a:r>
          </a:p>
          <a:p>
            <a:r>
              <a:rPr lang="pt-BR" dirty="0" smtClean="0"/>
              <a:t> </a:t>
            </a:r>
            <a:r>
              <a:rPr lang="pt-BR" dirty="0"/>
              <a:t>O usuário foi capaz de sentir e controlar a força atuante na garra do </a:t>
            </a:r>
            <a:r>
              <a:rPr lang="pt-BR" dirty="0" smtClean="0"/>
              <a:t>manipulador</a:t>
            </a:r>
            <a:r>
              <a:rPr lang="pt-BR" dirty="0"/>
              <a:t> </a:t>
            </a:r>
            <a:r>
              <a:rPr lang="pt-BR" dirty="0" smtClean="0"/>
              <a:t>por meio da Reflexão Direta de Força (DFR).</a:t>
            </a:r>
          </a:p>
          <a:p>
            <a:r>
              <a:rPr lang="pt-BR" dirty="0" smtClean="0"/>
              <a:t>A </a:t>
            </a:r>
            <a:r>
              <a:rPr lang="pt-BR" dirty="0"/>
              <a:t>taxa de acerto foi superior a 70% para um ganho de 0.5</a:t>
            </a:r>
            <a:r>
              <a:rPr lang="pt-BR" dirty="0" smtClean="0"/>
              <a:t>.</a:t>
            </a:r>
          </a:p>
          <a:p>
            <a:r>
              <a:rPr lang="pt-BR" dirty="0" smtClean="0"/>
              <a:t>Sensor de força construído funcionou satisfatoriamente.</a:t>
            </a:r>
          </a:p>
          <a:p>
            <a:endParaRPr lang="pt-BR" dirty="0"/>
          </a:p>
        </p:txBody>
      </p:sp>
      <p:pic>
        <p:nvPicPr>
          <p:cNvPr id="4" name="Picture 2" descr="Resultado de imagem para puc 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CONCLUSÃO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Continuidade</a:t>
            </a:r>
            <a:endParaRPr lang="pt-B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</a:t>
            </a:r>
            <a:r>
              <a:rPr lang="pt-BR" dirty="0" smtClean="0"/>
              <a:t>ontrole </a:t>
            </a:r>
            <a:r>
              <a:rPr lang="pt-BR" dirty="0"/>
              <a:t>de posição do plano cartesiano </a:t>
            </a:r>
            <a:r>
              <a:rPr lang="pt-BR" dirty="0" smtClean="0"/>
              <a:t>{5} ao invés de {4}, </a:t>
            </a:r>
            <a:r>
              <a:rPr lang="pt-BR" dirty="0"/>
              <a:t>levando em consideração o comprimento do terceiro </a:t>
            </a:r>
            <a:r>
              <a:rPr lang="pt-BR" dirty="0" smtClean="0"/>
              <a:t>link.</a:t>
            </a:r>
          </a:p>
          <a:p>
            <a:r>
              <a:rPr lang="pt-BR" dirty="0"/>
              <a:t>A</a:t>
            </a:r>
            <a:r>
              <a:rPr lang="pt-BR" dirty="0" smtClean="0"/>
              <a:t>lcançar </a:t>
            </a:r>
            <a:r>
              <a:rPr lang="pt-BR" dirty="0"/>
              <a:t>maior precisão de </a:t>
            </a:r>
            <a:r>
              <a:rPr lang="pt-BR" dirty="0" smtClean="0"/>
              <a:t>posicionamento.</a:t>
            </a:r>
          </a:p>
          <a:p>
            <a:r>
              <a:rPr lang="pt-BR" dirty="0" smtClean="0"/>
              <a:t>Aplicar outras técnicas </a:t>
            </a:r>
            <a:r>
              <a:rPr lang="pt-BR" dirty="0"/>
              <a:t>de controle de </a:t>
            </a:r>
            <a:r>
              <a:rPr lang="pt-BR" dirty="0" smtClean="0"/>
              <a:t>posição, </a:t>
            </a:r>
            <a:r>
              <a:rPr lang="pt-BR" dirty="0"/>
              <a:t>como o método </a:t>
            </a:r>
            <a:r>
              <a:rPr lang="pt-BR" dirty="0" err="1"/>
              <a:t>Screw</a:t>
            </a:r>
            <a:r>
              <a:rPr lang="pt-BR" dirty="0"/>
              <a:t> e algoritmos de Inteligência </a:t>
            </a:r>
            <a:r>
              <a:rPr lang="pt-BR" dirty="0" smtClean="0"/>
              <a:t>computacional - estudo </a:t>
            </a:r>
            <a:r>
              <a:rPr lang="pt-BR" dirty="0"/>
              <a:t>comparativo </a:t>
            </a:r>
            <a:endParaRPr lang="pt-BR" dirty="0" smtClean="0"/>
          </a:p>
          <a:p>
            <a:r>
              <a:rPr lang="pt-BR" dirty="0" smtClean="0"/>
              <a:t>Outras técnicas de controle de força </a:t>
            </a:r>
            <a:r>
              <a:rPr lang="pt-BR" dirty="0"/>
              <a:t>poderão ser </a:t>
            </a:r>
            <a:r>
              <a:rPr lang="pt-BR" dirty="0" smtClean="0"/>
              <a:t>implementadas.</a:t>
            </a:r>
          </a:p>
          <a:p>
            <a:r>
              <a:rPr lang="pt-BR" dirty="0" smtClean="0"/>
              <a:t>Utilização </a:t>
            </a:r>
            <a:r>
              <a:rPr lang="pt-BR" dirty="0"/>
              <a:t>em processos “industriais” de pequena </a:t>
            </a:r>
            <a:r>
              <a:rPr lang="pt-BR" dirty="0" smtClean="0"/>
              <a:t>escala.</a:t>
            </a:r>
            <a:endParaRPr lang="pt-BR" dirty="0"/>
          </a:p>
        </p:txBody>
      </p:sp>
      <p:pic>
        <p:nvPicPr>
          <p:cNvPr id="4" name="Picture 2" descr="Resultado de imagem para puc 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4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APLICAÇÕES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Resultado de imagem para soldagem rob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72" y="1628336"/>
            <a:ext cx="4131244" cy="177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nasa robotic arm sp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862" y="1628336"/>
            <a:ext cx="2736152" cy="441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radiation robot a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854" y="3886018"/>
            <a:ext cx="4131243" cy="218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robotic surgery micro gri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7" y="1628336"/>
            <a:ext cx="3765321" cy="211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r="5109"/>
          <a:stretch/>
        </p:blipFill>
        <p:spPr bwMode="auto">
          <a:xfrm>
            <a:off x="603382" y="4183693"/>
            <a:ext cx="3773026" cy="190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2284" y="6092221"/>
            <a:ext cx="27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YuMi</a:t>
            </a:r>
            <a:r>
              <a:rPr lang="pt-BR" dirty="0" smtClean="0"/>
              <a:t> – Robô colaborador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5478073" y="6079183"/>
            <a:ext cx="22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Materiais radioativos</a:t>
            </a:r>
            <a:endParaRPr lang="pt-BR" dirty="0"/>
          </a:p>
        </p:txBody>
      </p:sp>
      <p:sp>
        <p:nvSpPr>
          <p:cNvPr id="11" name="TextBox 10"/>
          <p:cNvSpPr txBox="1"/>
          <p:nvPr/>
        </p:nvSpPr>
        <p:spPr>
          <a:xfrm>
            <a:off x="9096519" y="6092221"/>
            <a:ext cx="223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Aplicações espaciais</a:t>
            </a:r>
            <a:endParaRPr lang="pt-BR" dirty="0"/>
          </a:p>
        </p:txBody>
      </p:sp>
      <p:sp>
        <p:nvSpPr>
          <p:cNvPr id="12" name="TextBox 11"/>
          <p:cNvSpPr txBox="1"/>
          <p:nvPr/>
        </p:nvSpPr>
        <p:spPr>
          <a:xfrm>
            <a:off x="5478073" y="3369362"/>
            <a:ext cx="311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Manufatura Industrial</a:t>
            </a:r>
            <a:endParaRPr lang="pt-BR" dirty="0"/>
          </a:p>
        </p:txBody>
      </p:sp>
      <p:sp>
        <p:nvSpPr>
          <p:cNvPr id="13" name="TextBox 12"/>
          <p:cNvSpPr txBox="1"/>
          <p:nvPr/>
        </p:nvSpPr>
        <p:spPr>
          <a:xfrm>
            <a:off x="627397" y="3709187"/>
            <a:ext cx="394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Robô Da </a:t>
            </a:r>
            <a:r>
              <a:rPr lang="pt-BR" dirty="0"/>
              <a:t>V</a:t>
            </a:r>
            <a:r>
              <a:rPr lang="pt-BR" dirty="0" smtClean="0"/>
              <a:t>inci – Operações cirúrgicas</a:t>
            </a:r>
            <a:endParaRPr lang="pt-BR" dirty="0"/>
          </a:p>
        </p:txBody>
      </p:sp>
      <p:pic>
        <p:nvPicPr>
          <p:cNvPr id="14" name="Picture 2" descr="Resultado de imagem para puc m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OBJETIVOS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Controle </a:t>
            </a:r>
            <a:r>
              <a:rPr lang="pt-BR" dirty="0"/>
              <a:t>e automação de um manipulador robótico com sensor de força, onde usuário deverá ser capaz de sentir </a:t>
            </a:r>
            <a:r>
              <a:rPr lang="pt-BR" dirty="0" smtClean="0"/>
              <a:t>força </a:t>
            </a:r>
            <a:r>
              <a:rPr lang="pt-BR" dirty="0"/>
              <a:t>atuante na garra do </a:t>
            </a:r>
            <a:r>
              <a:rPr lang="pt-BR" dirty="0" smtClean="0"/>
              <a:t>manipulador.</a:t>
            </a:r>
            <a:endParaRPr lang="pt-BR" dirty="0"/>
          </a:p>
        </p:txBody>
      </p:sp>
      <p:pic>
        <p:nvPicPr>
          <p:cNvPr id="4" name="Picture 2" descr="Resultado de imagem para puc 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RESUMO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TEÓRICO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Cinemática </a:t>
            </a:r>
            <a:r>
              <a:rPr lang="pt-BR" sz="4000" dirty="0" smtClean="0"/>
              <a:t>Direta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0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“Onde estou</a:t>
            </a:r>
            <a:r>
              <a:rPr lang="en-US" dirty="0" smtClean="0"/>
              <a:t>?</a:t>
            </a:r>
            <a:r>
              <a:rPr lang="pt-BR" dirty="0" smtClean="0"/>
              <a:t>”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 smtClean="0"/>
          </a:p>
          <a:p>
            <a:pPr marL="0" indent="0">
              <a:buNone/>
            </a:pPr>
            <a:r>
              <a:rPr lang="pt-BR" sz="2400" dirty="0" smtClean="0"/>
              <a:t>1.   Afixar eixos cartesianos 	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1221"/>
            <a:ext cx="3835082" cy="83106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3710899"/>
            <a:ext cx="2514601" cy="269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574" y="3872600"/>
            <a:ext cx="2837814" cy="2369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295901" y="3417573"/>
            <a:ext cx="6995160" cy="62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2</a:t>
            </a:r>
            <a:r>
              <a:rPr lang="pt-BR" sz="2400" dirty="0" smtClean="0"/>
              <a:t>.   Obter os parâmetros de </a:t>
            </a:r>
            <a:r>
              <a:rPr lang="pt-BR" sz="2400" dirty="0" err="1" smtClean="0"/>
              <a:t>Denavit-Hatenberg</a:t>
            </a:r>
            <a:endParaRPr lang="pt-B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endParaRPr lang="pt-BR" dirty="0" smtClean="0"/>
          </a:p>
          <a:p>
            <a:endParaRPr lang="pt-BR" dirty="0"/>
          </a:p>
        </p:txBody>
      </p:sp>
      <p:sp>
        <p:nvSpPr>
          <p:cNvPr id="13" name="Rectangle 12"/>
          <p:cNvSpPr/>
          <p:nvPr/>
        </p:nvSpPr>
        <p:spPr>
          <a:xfrm>
            <a:off x="1508397" y="6331284"/>
            <a:ext cx="2144532" cy="38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ctr">
              <a:lnSpc>
                <a:spcPct val="150000"/>
              </a:lnSpc>
            </a:pPr>
            <a:r>
              <a:rPr lang="pt-BR" sz="1200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Fonte: Craig, 2005</a:t>
            </a:r>
            <a:endParaRPr lang="pt-BR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9" name="Picture 2" descr="Resultado de imagem para puc 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3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RESUMO TEÓRICO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Cinemática </a:t>
            </a:r>
            <a:r>
              <a:rPr lang="pt-BR" sz="4000" dirty="0" smtClean="0"/>
              <a:t>Direta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sz="2400" dirty="0" smtClean="0"/>
                  <a:t>3.   Matriz de transformação (i em relação a i-1)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 smtClean="0"/>
              </a:p>
              <a:p>
                <a:pPr marL="0" indent="0">
                  <a:buNone/>
                </a:pPr>
                <a:r>
                  <a:rPr lang="pt-BR" sz="2400" dirty="0" smtClean="0"/>
                  <a:t>4.   Multiplicação concatenada das transformações:</a:t>
                </a:r>
                <a:endParaRPr lang="pt-BR" dirty="0" smtClean="0"/>
              </a:p>
              <a:p>
                <a:pPr marL="0" indent="0">
                  <a:buNone/>
                </a:pPr>
                <a:r>
                  <a:rPr lang="pt-BR" sz="2400" dirty="0" smtClean="0"/>
                  <a:t>5.   Encontra-se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pt-B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pt-BR" sz="2400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pt-BR" sz="2400" dirty="0" smtClean="0"/>
                  <a:t> do </a:t>
                </a:r>
                <a:r>
                  <a:rPr lang="pt-BR" sz="2400" dirty="0"/>
                  <a:t>plano {N} em relação a {0}.</a:t>
                </a:r>
                <a:endParaRPr lang="pt-BR" sz="2400" dirty="0" smtClean="0"/>
              </a:p>
              <a:p>
                <a:pPr marL="0" indent="0">
                  <a:buNone/>
                </a:pPr>
                <a:endParaRPr lang="pt-BR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pt-BR" dirty="0" smtClean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59" y="2314845"/>
            <a:ext cx="4875481" cy="133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06" y="3722383"/>
            <a:ext cx="2857910" cy="53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59" y="4678827"/>
            <a:ext cx="4389119" cy="163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Resultado de imagem para puc m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86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47" y="2236750"/>
            <a:ext cx="4602480" cy="123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RESUMO TEÓRICO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Cinemática </a:t>
            </a:r>
            <a:r>
              <a:rPr lang="pt-BR" sz="4000" dirty="0" smtClean="0"/>
              <a:t>Inversa</a:t>
            </a:r>
            <a:endParaRPr lang="pt-B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78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100" dirty="0" smtClean="0"/>
              <a:t>“Como chegar lá?”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sz="2400" dirty="0" smtClean="0"/>
              <a:t>Múltiplas soluções </a:t>
            </a:r>
          </a:p>
          <a:p>
            <a:r>
              <a:rPr lang="pt-BR" sz="2400" dirty="0" smtClean="0"/>
              <a:t>Métodos de solução </a:t>
            </a:r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</p:txBody>
      </p:sp>
      <p:sp>
        <p:nvSpPr>
          <p:cNvPr id="6" name="Rectangle 5"/>
          <p:cNvSpPr/>
          <p:nvPr/>
        </p:nvSpPr>
        <p:spPr>
          <a:xfrm>
            <a:off x="8161088" y="1838286"/>
            <a:ext cx="267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Manipulador </a:t>
            </a:r>
            <a:r>
              <a:rPr lang="pt-BR" b="1" dirty="0"/>
              <a:t>de três links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54473" y="4430822"/>
            <a:ext cx="2697480" cy="1164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Analítico </a:t>
            </a:r>
          </a:p>
          <a:p>
            <a:pPr lvl="2"/>
            <a:r>
              <a:rPr lang="pt-BR" dirty="0" smtClean="0"/>
              <a:t>Geométrico</a:t>
            </a:r>
          </a:p>
          <a:p>
            <a:pPr lvl="2"/>
            <a:r>
              <a:rPr lang="pt-BR" b="1" dirty="0" smtClean="0"/>
              <a:t>Matricial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28249" y="4430822"/>
            <a:ext cx="6065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Outros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 err="1" smtClean="0"/>
              <a:t>Screw</a:t>
            </a:r>
            <a:r>
              <a:rPr lang="pt-BR" sz="2000" dirty="0" smtClean="0"/>
              <a:t> method³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 err="1" smtClean="0"/>
              <a:t>Algorítimos</a:t>
            </a:r>
            <a:r>
              <a:rPr lang="pt-BR" sz="2000" dirty="0" smtClean="0"/>
              <a:t> genéticos, colônia de formigas⁴</a:t>
            </a:r>
          </a:p>
        </p:txBody>
      </p:sp>
      <p:pic>
        <p:nvPicPr>
          <p:cNvPr id="10" name="Picture 2" descr="Resultado de imagem para puc 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87905" y="4379110"/>
            <a:ext cx="2114550" cy="446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Numérico</a:t>
            </a:r>
            <a:endParaRPr lang="pt-BR" dirty="0"/>
          </a:p>
        </p:txBody>
      </p:sp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547" y="2104709"/>
            <a:ext cx="3343275" cy="20993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014857" y="285323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6484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RESUMO TEÓRICO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/>
              <a:t>Cinemática </a:t>
            </a:r>
            <a:r>
              <a:rPr lang="pt-BR" sz="4000" dirty="0" smtClean="0"/>
              <a:t>Inversa – </a:t>
            </a:r>
            <a:r>
              <a:rPr lang="pt-BR" sz="3600" dirty="0" smtClean="0"/>
              <a:t>Solução Matricial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6171" y="1896434"/>
                <a:ext cx="967739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dirty="0" smtClean="0"/>
                  <a:t>Solução matricial</a:t>
                </a:r>
              </a:p>
              <a:p>
                <a:r>
                  <a:rPr lang="en-US" dirty="0" err="1" smtClean="0"/>
                  <a:t>Encontra</a:t>
                </a:r>
                <a:r>
                  <a:rPr lang="en-US" dirty="0" smtClean="0"/>
                  <a:t>-se a </a:t>
                </a:r>
                <a:r>
                  <a:rPr lang="en-US" dirty="0" err="1" smtClean="0"/>
                  <a:t>matriz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transforma</a:t>
                </a:r>
                <a:r>
                  <a:rPr lang="pt-BR" dirty="0" err="1" smtClean="0"/>
                  <a:t>ção</a:t>
                </a:r>
                <a:r>
                  <a:rPr lang="pt-BR" dirty="0" smtClean="0"/>
                  <a:t> pela cinemática direta</a:t>
                </a:r>
                <a:endParaRPr lang="pt-BR" dirty="0"/>
              </a:p>
              <a:p>
                <a:r>
                  <a:rPr lang="pt-BR" dirty="0" smtClean="0"/>
                  <a:t>Resolver equações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em função dos ângulos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171" y="1896434"/>
                <a:ext cx="9677399" cy="4351338"/>
              </a:xfrm>
              <a:blipFill rotWithShape="0">
                <a:blip r:embed="rId2"/>
                <a:stretch>
                  <a:fillRect l="-132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4" y="3895316"/>
            <a:ext cx="4900880" cy="1830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Resultado de imagem para puc 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3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61" y="3638900"/>
            <a:ext cx="5558848" cy="30560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RESUMO TEÓRICO</a:t>
            </a:r>
            <a:r>
              <a:rPr lang="pt-BR" dirty="0"/>
              <a:t/>
            </a:r>
            <a:br>
              <a:rPr lang="pt-BR" dirty="0"/>
            </a:br>
            <a:r>
              <a:rPr lang="pt-BR" sz="4000" dirty="0" smtClean="0"/>
              <a:t>Controle de força</a:t>
            </a:r>
            <a:endParaRPr lang="pt-B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Master x Slave</a:t>
            </a: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/>
              <a:t>Método: Reflexão </a:t>
            </a:r>
            <a:r>
              <a:rPr lang="pt-BR" sz="2400" dirty="0"/>
              <a:t>Direta da </a:t>
            </a:r>
            <a:r>
              <a:rPr lang="pt-BR" sz="2400" dirty="0" smtClean="0"/>
              <a:t>Força (</a:t>
            </a:r>
            <a:r>
              <a:rPr lang="pt-BR" sz="2400" dirty="0" err="1" smtClean="0"/>
              <a:t>Direct</a:t>
            </a:r>
            <a:r>
              <a:rPr lang="pt-BR" sz="2400" dirty="0" smtClean="0"/>
              <a:t> </a:t>
            </a:r>
            <a:r>
              <a:rPr lang="pt-BR" sz="2400" dirty="0"/>
              <a:t>Force </a:t>
            </a:r>
            <a:r>
              <a:rPr lang="pt-BR" sz="2400" dirty="0" err="1" smtClean="0"/>
              <a:t>Reflection</a:t>
            </a:r>
            <a:r>
              <a:rPr lang="pt-BR" sz="2400" dirty="0" smtClean="0"/>
              <a:t> ou DFR)</a:t>
            </a:r>
            <a:endParaRPr lang="pt-BR" sz="2400" dirty="0"/>
          </a:p>
          <a:p>
            <a:pPr lvl="1"/>
            <a:r>
              <a:rPr lang="pt-BR" sz="2000" dirty="0"/>
              <a:t>O </a:t>
            </a:r>
            <a:r>
              <a:rPr lang="pt-BR" sz="2000" dirty="0" err="1"/>
              <a:t>Slave</a:t>
            </a:r>
            <a:r>
              <a:rPr lang="pt-BR" sz="2000" dirty="0"/>
              <a:t> segue a posição do Master</a:t>
            </a:r>
          </a:p>
          <a:p>
            <a:pPr lvl="1"/>
            <a:r>
              <a:rPr lang="pt-BR" sz="2000" dirty="0"/>
              <a:t>Um sensor de força fornece o feedback</a:t>
            </a:r>
          </a:p>
          <a:p>
            <a:pPr lvl="1"/>
            <a:r>
              <a:rPr lang="pt-BR" sz="2000" dirty="0"/>
              <a:t>Um método mais caro e mais frágil devido ao sensor de força</a:t>
            </a:r>
          </a:p>
          <a:p>
            <a:pPr lvl="1"/>
            <a:r>
              <a:rPr lang="pt-BR" sz="2000" dirty="0"/>
              <a:t>Possui boa eficiência</a:t>
            </a:r>
          </a:p>
          <a:p>
            <a:endParaRPr lang="pt-BR" dirty="0"/>
          </a:p>
        </p:txBody>
      </p:sp>
      <p:pic>
        <p:nvPicPr>
          <p:cNvPr id="5" name="Picture 2" descr="Resultado de imagem para puc 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53" y="159379"/>
            <a:ext cx="1267783" cy="1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1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8124</TotalTime>
  <Words>1077</Words>
  <Application>Microsoft Office PowerPoint</Application>
  <PresentationFormat>Widescreen</PresentationFormat>
  <Paragraphs>416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CONTROLE DE UM MANIPULADOR ROBÓTICO COM SENSOR DE FORÇA</vt:lpstr>
      <vt:lpstr>INTRODUÇÃO</vt:lpstr>
      <vt:lpstr>APLICAÇÕES</vt:lpstr>
      <vt:lpstr>OBJETIVOS</vt:lpstr>
      <vt:lpstr>RESUMO TEÓRICO Cinemática Direta</vt:lpstr>
      <vt:lpstr>RESUMO TEÓRICO Cinemática Direta</vt:lpstr>
      <vt:lpstr>RESUMO TEÓRICO Cinemática Inversa</vt:lpstr>
      <vt:lpstr>RESUMO TEÓRICO Cinemática Inversa – Solução Matricial</vt:lpstr>
      <vt:lpstr>RESUMO TEÓRICO Controle de força</vt:lpstr>
      <vt:lpstr>RESUMO TEÓRICO Sensor de força</vt:lpstr>
      <vt:lpstr>METODOLOGIA Funcionamento do Sistema</vt:lpstr>
      <vt:lpstr>METODOLOGIA Diagrama de blocos</vt:lpstr>
      <vt:lpstr>METODOLOGIA Controle de posição - Master </vt:lpstr>
      <vt:lpstr>METODOLOGIA Controle de posição - Slave </vt:lpstr>
      <vt:lpstr>METODOLOGIA Controle de posição – Cinemática Inversa</vt:lpstr>
      <vt:lpstr>METODOLOGIA Controle de posição – Cinemática Inversa</vt:lpstr>
      <vt:lpstr>METODOLOGIA Controle de posição</vt:lpstr>
      <vt:lpstr>METODOLOGIA Sensação de Força - Master </vt:lpstr>
      <vt:lpstr>METODOLOGIA Sensação de força– Slave</vt:lpstr>
      <vt:lpstr>METODOLOGIA Sensação de Força - Slave</vt:lpstr>
      <vt:lpstr>METODOLOGIA Reflexão Direta da Força (DFR) </vt:lpstr>
      <vt:lpstr>METODOLOGIA Comunicação Serial</vt:lpstr>
      <vt:lpstr>TESTES E RESULTADOS Posição</vt:lpstr>
      <vt:lpstr>TESTES E RESULTADOS Posição</vt:lpstr>
      <vt:lpstr>TESTES E RESULTADOS Força</vt:lpstr>
      <vt:lpstr>TESTES E RESULTADOS Força</vt:lpstr>
      <vt:lpstr>TESTES E RESULTADOS Automação</vt:lpstr>
      <vt:lpstr>CONCLUSÃO</vt:lpstr>
      <vt:lpstr>CONCLUSÃO Continuidade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E AUTOMAÇÃO DE UM MANIPULADOR ROBÓTICO COM SENSOR DE FORÇA</dc:title>
  <dc:creator>Felipe Vital</dc:creator>
  <cp:lastModifiedBy>Felipe Vital</cp:lastModifiedBy>
  <cp:revision>91</cp:revision>
  <dcterms:created xsi:type="dcterms:W3CDTF">2017-06-15T19:48:01Z</dcterms:created>
  <dcterms:modified xsi:type="dcterms:W3CDTF">2017-06-29T01:07:43Z</dcterms:modified>
</cp:coreProperties>
</file>